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92" r:id="rId2"/>
    <p:sldId id="2134804631" r:id="rId3"/>
    <p:sldId id="293" r:id="rId4"/>
    <p:sldId id="294" r:id="rId5"/>
    <p:sldId id="295" r:id="rId6"/>
    <p:sldId id="296" r:id="rId7"/>
    <p:sldId id="2134804632" r:id="rId8"/>
    <p:sldId id="261" r:id="rId9"/>
    <p:sldId id="297" r:id="rId10"/>
    <p:sldId id="298" r:id="rId11"/>
    <p:sldId id="2134804625" r:id="rId12"/>
    <p:sldId id="2134804627" r:id="rId13"/>
    <p:sldId id="2134804628" r:id="rId14"/>
    <p:sldId id="2134804629" r:id="rId15"/>
    <p:sldId id="2134804630" r:id="rId16"/>
    <p:sldId id="2134804633" r:id="rId17"/>
    <p:sldId id="2134804634" r:id="rId18"/>
    <p:sldId id="2134804635" r:id="rId19"/>
    <p:sldId id="2134804636" r:id="rId20"/>
    <p:sldId id="2134804637" r:id="rId21"/>
    <p:sldId id="2134804638" r:id="rId22"/>
    <p:sldId id="2134804640" r:id="rId23"/>
    <p:sldId id="2134804641" r:id="rId24"/>
    <p:sldId id="2134804639" r:id="rId25"/>
    <p:sldId id="2134804642" r:id="rId26"/>
    <p:sldId id="2134804643" r:id="rId27"/>
    <p:sldId id="2134804644" r:id="rId28"/>
    <p:sldId id="2134804645" r:id="rId29"/>
    <p:sldId id="2134804646" r:id="rId30"/>
    <p:sldId id="2134804647" r:id="rId31"/>
    <p:sldId id="2134804648" r:id="rId32"/>
    <p:sldId id="2134804649" r:id="rId33"/>
    <p:sldId id="2134804650" r:id="rId34"/>
    <p:sldId id="2134804651" r:id="rId35"/>
    <p:sldId id="2134804652" r:id="rId36"/>
    <p:sldId id="2134804653" r:id="rId37"/>
    <p:sldId id="2134804658" r:id="rId38"/>
    <p:sldId id="2134804659" r:id="rId39"/>
    <p:sldId id="2134804654" r:id="rId40"/>
    <p:sldId id="2134804655" r:id="rId41"/>
    <p:sldId id="2134804656" r:id="rId42"/>
    <p:sldId id="2134804657" r:id="rId43"/>
    <p:sldId id="2134804660" r:id="rId44"/>
    <p:sldId id="2134804662" r:id="rId45"/>
    <p:sldId id="2134804663" r:id="rId46"/>
    <p:sldId id="2134804664" r:id="rId47"/>
    <p:sldId id="28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7" autoAdjust="0"/>
    <p:restoredTop sz="96315" autoAdjust="0"/>
  </p:normalViewPr>
  <p:slideViewPr>
    <p:cSldViewPr snapToGrid="0">
      <p:cViewPr varScale="1">
        <p:scale>
          <a:sx n="140" d="100"/>
          <a:sy n="140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Correct schema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Initialize schema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Sync data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3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2"/>
      <dgm:spPr/>
    </dgm:pt>
    <dgm:pt modelId="{A1B0C202-1836-6F4C-9075-B7ED6E1F78ED}" type="pres">
      <dgm:prSet presAssocID="{B3F47B31-962C-1646-B41B-2A50FBB04BF5}" presName="connectorText" presStyleLbl="sibTrans2D1" presStyleIdx="0" presStyleCnt="2"/>
      <dgm:spPr/>
    </dgm:pt>
    <dgm:pt modelId="{B3CB97AA-C41B-F24C-A85B-A3417B606215}" type="pres">
      <dgm:prSet presAssocID="{238A7F05-C9CB-A94F-BE0A-C08A9E5E4917}" presName="node" presStyleLbl="node1" presStyleIdx="1" presStyleCnt="3">
        <dgm:presLayoutVars>
          <dgm:bulletEnabled val="1"/>
        </dgm:presLayoutVars>
      </dgm:prSet>
      <dgm:spPr/>
    </dgm:pt>
    <dgm:pt modelId="{A08DB070-B074-AE43-8BFF-2A4AE474FB65}" type="pres">
      <dgm:prSet presAssocID="{0D2AAF4D-E158-0542-B36A-EFB8E7698B5D}" presName="sibTrans" presStyleLbl="sibTrans2D1" presStyleIdx="1" presStyleCnt="2"/>
      <dgm:spPr/>
    </dgm:pt>
    <dgm:pt modelId="{A837A2AB-2A42-CB45-8A55-CB3838A5FC08}" type="pres">
      <dgm:prSet presAssocID="{0D2AAF4D-E158-0542-B36A-EFB8E7698B5D}" presName="connectorText" presStyleLbl="sibTrans2D1" presStyleIdx="1" presStyleCnt="2"/>
      <dgm:spPr/>
    </dgm:pt>
    <dgm:pt modelId="{C8B27374-7E77-1540-B2F6-6C3224F8260B}" type="pres">
      <dgm:prSet presAssocID="{2E75DB5F-DB4E-E24B-A42B-4CE10B4AEFCF}" presName="node" presStyleLbl="node1" presStyleIdx="2" presStyleCnt="3">
        <dgm:presLayoutVars>
          <dgm:bulletEnabled val="1"/>
        </dgm:presLayoutVars>
      </dgm:prSet>
      <dgm:spPr/>
    </dgm:pt>
  </dgm:ptLst>
  <dgm:cxnLst>
    <dgm:cxn modelId="{E4302907-FB96-834D-9C48-F1E142464ABA}" type="presOf" srcId="{B3F47B31-962C-1646-B41B-2A50FBB04BF5}" destId="{02D5FBB2-7180-4646-91D4-0322DE1E9AF9}" srcOrd="0" destOrd="0" presId="urn:microsoft.com/office/officeart/2005/8/layout/process1"/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E7DADE3F-D44A-F044-8BBF-F5AD90BB3E08}" type="presOf" srcId="{0D2AAF4D-E158-0542-B36A-EFB8E7698B5D}" destId="{A08DB070-B074-AE43-8BFF-2A4AE474FB65}" srcOrd="0" destOrd="0" presId="urn:microsoft.com/office/officeart/2005/8/layout/process1"/>
    <dgm:cxn modelId="{65421F42-F4ED-E444-8703-662A6EA95D06}" type="presOf" srcId="{0D2AAF4D-E158-0542-B36A-EFB8E7698B5D}" destId="{A837A2AB-2A42-CB45-8A55-CB3838A5FC08}" srcOrd="1" destOrd="0" presId="urn:microsoft.com/office/officeart/2005/8/layout/process1"/>
    <dgm:cxn modelId="{37B0FB61-29A2-B44E-86A3-ECBB7BCA0ECF}" type="presOf" srcId="{238A7F05-C9CB-A94F-BE0A-C08A9E5E4917}" destId="{B3CB97AA-C41B-F24C-A85B-A3417B606215}" srcOrd="0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6E5BF0C9-CC97-7D4D-BA6A-14610D424FA2}" type="presOf" srcId="{224DE73B-D7F5-F741-9229-FF3F9F93E0E8}" destId="{CAB7905E-87A2-094B-B5C1-9148D96B17B6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EC2BE6F5-6D14-E345-90AF-21B979A223F3}" type="presOf" srcId="{B3F47B31-962C-1646-B41B-2A50FBB04BF5}" destId="{A1B0C202-1836-6F4C-9075-B7ED6E1F78ED}" srcOrd="1" destOrd="0" presId="urn:microsoft.com/office/officeart/2005/8/layout/process1"/>
    <dgm:cxn modelId="{569276FA-6205-4E43-BE21-0E7128B30497}" type="presOf" srcId="{2E75DB5F-DB4E-E24B-A42B-4CE10B4AEFCF}" destId="{C8B27374-7E77-1540-B2F6-6C3224F8260B}" srcOrd="0" destOrd="0" presId="urn:microsoft.com/office/officeart/2005/8/layout/process1"/>
    <dgm:cxn modelId="{CC63107A-AADA-E34B-8FD3-CBC7530803E3}" type="presParOf" srcId="{1D870F99-F54E-9645-B235-506661DD35C1}" destId="{CAB7905E-87A2-094B-B5C1-9148D96B17B6}" srcOrd="0" destOrd="0" presId="urn:microsoft.com/office/officeart/2005/8/layout/process1"/>
    <dgm:cxn modelId="{6D9AF623-86EA-0645-BCD2-7000F9C16E65}" type="presParOf" srcId="{1D870F99-F54E-9645-B235-506661DD35C1}" destId="{02D5FBB2-7180-4646-91D4-0322DE1E9AF9}" srcOrd="1" destOrd="0" presId="urn:microsoft.com/office/officeart/2005/8/layout/process1"/>
    <dgm:cxn modelId="{9D716232-4B22-BF4B-B3CA-09B8FE3DC971}" type="presParOf" srcId="{02D5FBB2-7180-4646-91D4-0322DE1E9AF9}" destId="{A1B0C202-1836-6F4C-9075-B7ED6E1F78ED}" srcOrd="0" destOrd="0" presId="urn:microsoft.com/office/officeart/2005/8/layout/process1"/>
    <dgm:cxn modelId="{990FC3CE-BA1F-FF47-8C0B-F6BBFFEB6ACE}" type="presParOf" srcId="{1D870F99-F54E-9645-B235-506661DD35C1}" destId="{B3CB97AA-C41B-F24C-A85B-A3417B606215}" srcOrd="2" destOrd="0" presId="urn:microsoft.com/office/officeart/2005/8/layout/process1"/>
    <dgm:cxn modelId="{CDA3CAC9-423D-EA46-A5C4-CEE80AE03BB2}" type="presParOf" srcId="{1D870F99-F54E-9645-B235-506661DD35C1}" destId="{A08DB070-B074-AE43-8BFF-2A4AE474FB65}" srcOrd="3" destOrd="0" presId="urn:microsoft.com/office/officeart/2005/8/layout/process1"/>
    <dgm:cxn modelId="{8FA7D2F6-76B1-144B-A735-8AA05CB51CC1}" type="presParOf" srcId="{A08DB070-B074-AE43-8BFF-2A4AE474FB65}" destId="{A837A2AB-2A42-CB45-8A55-CB3838A5FC08}" srcOrd="0" destOrd="0" presId="urn:microsoft.com/office/officeart/2005/8/layout/process1"/>
    <dgm:cxn modelId="{FD9DC42C-D72D-0C43-869B-66E3A1384E10}" type="presParOf" srcId="{1D870F99-F54E-9645-B235-506661DD35C1}" destId="{C8B27374-7E77-1540-B2F6-6C3224F826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Pause Sync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Deploy Schema Changes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Reconfigure Tables and Columns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BCADFE48-F118-E245-B7B8-2D381DA6343F}">
      <dgm:prSet/>
      <dgm:spPr/>
      <dgm:t>
        <a:bodyPr/>
        <a:lstStyle/>
        <a:p>
          <a:r>
            <a:rPr lang="en-US" dirty="0"/>
            <a:t>Re-enable and Run Sync</a:t>
          </a:r>
        </a:p>
      </dgm:t>
    </dgm:pt>
    <dgm:pt modelId="{F213E22D-A11A-634E-B8E4-549CC14BAF02}" type="parTrans" cxnId="{49629272-9B31-D348-B317-D5601BF66CB2}">
      <dgm:prSet/>
      <dgm:spPr/>
    </dgm:pt>
    <dgm:pt modelId="{3F46AB97-5EF2-8646-88AD-35A00E42E6CC}" type="sibTrans" cxnId="{49629272-9B31-D348-B317-D5601BF66CB2}">
      <dgm:prSet/>
      <dgm:spPr/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4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3"/>
      <dgm:spPr/>
    </dgm:pt>
    <dgm:pt modelId="{A1B0C202-1836-6F4C-9075-B7ED6E1F78ED}" type="pres">
      <dgm:prSet presAssocID="{B3F47B31-962C-1646-B41B-2A50FBB04BF5}" presName="connectorText" presStyleLbl="sibTrans2D1" presStyleIdx="0" presStyleCnt="3"/>
      <dgm:spPr/>
    </dgm:pt>
    <dgm:pt modelId="{B3CB97AA-C41B-F24C-A85B-A3417B606215}" type="pres">
      <dgm:prSet presAssocID="{238A7F05-C9CB-A94F-BE0A-C08A9E5E4917}" presName="node" presStyleLbl="node1" presStyleIdx="1" presStyleCnt="4">
        <dgm:presLayoutVars>
          <dgm:bulletEnabled val="1"/>
        </dgm:presLayoutVars>
      </dgm:prSet>
      <dgm:spPr/>
    </dgm:pt>
    <dgm:pt modelId="{135C2062-AF79-C341-A76B-38FFE9B64A36}" type="pres">
      <dgm:prSet presAssocID="{0D2AAF4D-E158-0542-B36A-EFB8E7698B5D}" presName="sibTrans" presStyleLbl="sibTrans2D1" presStyleIdx="1" presStyleCnt="3"/>
      <dgm:spPr/>
    </dgm:pt>
    <dgm:pt modelId="{6A572DDF-D335-4845-94A2-439CCCDE083A}" type="pres">
      <dgm:prSet presAssocID="{0D2AAF4D-E158-0542-B36A-EFB8E7698B5D}" presName="connectorText" presStyleLbl="sibTrans2D1" presStyleIdx="1" presStyleCnt="3"/>
      <dgm:spPr/>
    </dgm:pt>
    <dgm:pt modelId="{C8B27374-7E77-1540-B2F6-6C3224F8260B}" type="pres">
      <dgm:prSet presAssocID="{2E75DB5F-DB4E-E24B-A42B-4CE10B4AEFCF}" presName="node" presStyleLbl="node1" presStyleIdx="2" presStyleCnt="4">
        <dgm:presLayoutVars>
          <dgm:bulletEnabled val="1"/>
        </dgm:presLayoutVars>
      </dgm:prSet>
      <dgm:spPr/>
    </dgm:pt>
    <dgm:pt modelId="{AB723A24-DDD7-104F-8FBC-F89D1F6AD792}" type="pres">
      <dgm:prSet presAssocID="{CCFBF7AF-0D26-8847-9A20-2A9F2036B416}" presName="sibTrans" presStyleLbl="sibTrans2D1" presStyleIdx="2" presStyleCnt="3"/>
      <dgm:spPr/>
    </dgm:pt>
    <dgm:pt modelId="{2FBC54CD-7E83-464B-84A1-056566BD23EF}" type="pres">
      <dgm:prSet presAssocID="{CCFBF7AF-0D26-8847-9A20-2A9F2036B416}" presName="connectorText" presStyleLbl="sibTrans2D1" presStyleIdx="2" presStyleCnt="3"/>
      <dgm:spPr/>
    </dgm:pt>
    <dgm:pt modelId="{229254F1-E7BA-074B-8187-1B2B5866B1AB}" type="pres">
      <dgm:prSet presAssocID="{BCADFE48-F118-E245-B7B8-2D381DA6343F}" presName="node" presStyleLbl="node1" presStyleIdx="3" presStyleCnt="4">
        <dgm:presLayoutVars>
          <dgm:bulletEnabled val="1"/>
        </dgm:presLayoutVars>
      </dgm:prSet>
      <dgm:spPr/>
    </dgm:pt>
  </dgm:ptLst>
  <dgm:cxnLst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D83D706B-B0AD-9942-A786-BFDB5719AF35}" type="presOf" srcId="{0D2AAF4D-E158-0542-B36A-EFB8E7698B5D}" destId="{6A572DDF-D335-4845-94A2-439CCCDE083A}" srcOrd="1" destOrd="0" presId="urn:microsoft.com/office/officeart/2005/8/layout/process1"/>
    <dgm:cxn modelId="{49629272-9B31-D348-B317-D5601BF66CB2}" srcId="{44645283-A307-CA47-A868-D9A26304AFE7}" destId="{BCADFE48-F118-E245-B7B8-2D381DA6343F}" srcOrd="3" destOrd="0" parTransId="{F213E22D-A11A-634E-B8E4-549CC14BAF02}" sibTransId="{3F46AB97-5EF2-8646-88AD-35A00E42E6CC}"/>
    <dgm:cxn modelId="{1A3D9E7A-7E3B-BD43-8360-32E4FC955F73}" type="presOf" srcId="{B3F47B31-962C-1646-B41B-2A50FBB04BF5}" destId="{A1B0C202-1836-6F4C-9075-B7ED6E1F78ED}" srcOrd="1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A8D19985-F523-1348-BDCC-6AF37CB557A7}" type="presOf" srcId="{224DE73B-D7F5-F741-9229-FF3F9F93E0E8}" destId="{CAB7905E-87A2-094B-B5C1-9148D96B17B6}" srcOrd="0" destOrd="0" presId="urn:microsoft.com/office/officeart/2005/8/layout/process1"/>
    <dgm:cxn modelId="{2FFAF699-F3C0-5141-A387-3BF3B1FACB31}" type="presOf" srcId="{CCFBF7AF-0D26-8847-9A20-2A9F2036B416}" destId="{2FBC54CD-7E83-464B-84A1-056566BD23EF}" srcOrd="1" destOrd="0" presId="urn:microsoft.com/office/officeart/2005/8/layout/process1"/>
    <dgm:cxn modelId="{AD10BBA0-1E17-BE45-AA03-EF1E535B9FC2}" type="presOf" srcId="{BCADFE48-F118-E245-B7B8-2D381DA6343F}" destId="{229254F1-E7BA-074B-8187-1B2B5866B1AB}" srcOrd="0" destOrd="0" presId="urn:microsoft.com/office/officeart/2005/8/layout/process1"/>
    <dgm:cxn modelId="{DB486AAC-FEAC-5746-9E7C-214E47439BB4}" type="presOf" srcId="{238A7F05-C9CB-A94F-BE0A-C08A9E5E4917}" destId="{B3CB97AA-C41B-F24C-A85B-A3417B606215}" srcOrd="0" destOrd="0" presId="urn:microsoft.com/office/officeart/2005/8/layout/process1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CA9D32CE-1AC8-0B4F-82E3-068EEB0FD81F}" type="presOf" srcId="{0D2AAF4D-E158-0542-B36A-EFB8E7698B5D}" destId="{135C2062-AF79-C341-A76B-38FFE9B64A36}" srcOrd="0" destOrd="0" presId="urn:microsoft.com/office/officeart/2005/8/layout/process1"/>
    <dgm:cxn modelId="{05CBCAD8-5106-F040-95A5-9A6EC669788B}" type="presOf" srcId="{CCFBF7AF-0D26-8847-9A20-2A9F2036B416}" destId="{AB723A24-DDD7-104F-8FBC-F89D1F6AD792}" srcOrd="0" destOrd="0" presId="urn:microsoft.com/office/officeart/2005/8/layout/process1"/>
    <dgm:cxn modelId="{9E6212DF-6455-0848-83E0-869A2A305157}" type="presOf" srcId="{2E75DB5F-DB4E-E24B-A42B-4CE10B4AEFCF}" destId="{C8B27374-7E77-1540-B2F6-6C3224F8260B}" srcOrd="0" destOrd="0" presId="urn:microsoft.com/office/officeart/2005/8/layout/process1"/>
    <dgm:cxn modelId="{EA65CAE6-2BFE-064E-89D3-FCC8140DB055}" type="presOf" srcId="{B3F47B31-962C-1646-B41B-2A50FBB04BF5}" destId="{02D5FBB2-7180-4646-91D4-0322DE1E9AF9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ACF95C4D-B42A-2841-85BD-33AB663CAFC6}" type="presParOf" srcId="{1D870F99-F54E-9645-B235-506661DD35C1}" destId="{CAB7905E-87A2-094B-B5C1-9148D96B17B6}" srcOrd="0" destOrd="0" presId="urn:microsoft.com/office/officeart/2005/8/layout/process1"/>
    <dgm:cxn modelId="{C885DC36-D57E-8144-9FA2-64D5CFA9B19E}" type="presParOf" srcId="{1D870F99-F54E-9645-B235-506661DD35C1}" destId="{02D5FBB2-7180-4646-91D4-0322DE1E9AF9}" srcOrd="1" destOrd="0" presId="urn:microsoft.com/office/officeart/2005/8/layout/process1"/>
    <dgm:cxn modelId="{CA0C13C5-C0E6-6B4B-B60D-D4133FA998F6}" type="presParOf" srcId="{02D5FBB2-7180-4646-91D4-0322DE1E9AF9}" destId="{A1B0C202-1836-6F4C-9075-B7ED6E1F78ED}" srcOrd="0" destOrd="0" presId="urn:microsoft.com/office/officeart/2005/8/layout/process1"/>
    <dgm:cxn modelId="{BC84D1CB-4277-6948-88A3-455B7F4A264E}" type="presParOf" srcId="{1D870F99-F54E-9645-B235-506661DD35C1}" destId="{B3CB97AA-C41B-F24C-A85B-A3417B606215}" srcOrd="2" destOrd="0" presId="urn:microsoft.com/office/officeart/2005/8/layout/process1"/>
    <dgm:cxn modelId="{05CC9F95-7785-CD43-BA38-B31A4A4BEFF0}" type="presParOf" srcId="{1D870F99-F54E-9645-B235-506661DD35C1}" destId="{135C2062-AF79-C341-A76B-38FFE9B64A36}" srcOrd="3" destOrd="0" presId="urn:microsoft.com/office/officeart/2005/8/layout/process1"/>
    <dgm:cxn modelId="{88B4E752-9A4B-964F-B0C6-17A2999CA8AA}" type="presParOf" srcId="{135C2062-AF79-C341-A76B-38FFE9B64A36}" destId="{6A572DDF-D335-4845-94A2-439CCCDE083A}" srcOrd="0" destOrd="0" presId="urn:microsoft.com/office/officeart/2005/8/layout/process1"/>
    <dgm:cxn modelId="{62DB1B6B-D75C-DB42-932F-66BFBD7506EF}" type="presParOf" srcId="{1D870F99-F54E-9645-B235-506661DD35C1}" destId="{C8B27374-7E77-1540-B2F6-6C3224F8260B}" srcOrd="4" destOrd="0" presId="urn:microsoft.com/office/officeart/2005/8/layout/process1"/>
    <dgm:cxn modelId="{92691547-9018-0E4E-BE02-9C194CC7180B}" type="presParOf" srcId="{1D870F99-F54E-9645-B235-506661DD35C1}" destId="{AB723A24-DDD7-104F-8FBC-F89D1F6AD792}" srcOrd="5" destOrd="0" presId="urn:microsoft.com/office/officeart/2005/8/layout/process1"/>
    <dgm:cxn modelId="{9F91ABDD-61F8-A143-BBF0-786C457F6F34}" type="presParOf" srcId="{AB723A24-DDD7-104F-8FBC-F89D1F6AD792}" destId="{2FBC54CD-7E83-464B-84A1-056566BD23EF}" srcOrd="0" destOrd="0" presId="urn:microsoft.com/office/officeart/2005/8/layout/process1"/>
    <dgm:cxn modelId="{7EC6F44F-B691-844D-9C13-CD6590D16738}" type="presParOf" srcId="{1D870F99-F54E-9645-B235-506661DD35C1}" destId="{229254F1-E7BA-074B-8187-1B2B5866B1A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Correct schema</a:t>
          </a:r>
        </a:p>
      </dsp:txBody>
      <dsp:txXfrm>
        <a:off x="57787" y="1395494"/>
        <a:ext cx="2665308" cy="1560349"/>
      </dsp:txXfrm>
    </dsp:sp>
    <dsp:sp modelId="{02D5FBB2-7180-4646-91D4-0322DE1E9AF9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47880" y="1970146"/>
        <a:ext cx="409940" cy="411044"/>
      </dsp:txXfrm>
    </dsp:sp>
    <dsp:sp modelId="{B3CB97AA-C41B-F24C-A85B-A3417B606215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Initialize schema</a:t>
          </a:r>
        </a:p>
      </dsp:txBody>
      <dsp:txXfrm>
        <a:off x="3925145" y="1395494"/>
        <a:ext cx="2665308" cy="1560349"/>
      </dsp:txXfrm>
    </dsp:sp>
    <dsp:sp modelId="{A08DB070-B074-AE43-8BFF-2A4AE474FB65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15239" y="1970146"/>
        <a:ext cx="409940" cy="411044"/>
      </dsp:txXfrm>
    </dsp:sp>
    <dsp:sp modelId="{C8B27374-7E77-1540-B2F6-6C3224F8260B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Sync data</a:t>
          </a:r>
        </a:p>
      </dsp:txBody>
      <dsp:txXfrm>
        <a:off x="7792503" y="1395494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Pause Sync</a:t>
          </a:r>
        </a:p>
      </dsp:txBody>
      <dsp:txXfrm>
        <a:off x="40127" y="1605038"/>
        <a:ext cx="1949441" cy="1141260"/>
      </dsp:txXfrm>
    </dsp:sp>
    <dsp:sp modelId="{02D5FBB2-7180-4646-91D4-0322DE1E9AF9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27119" y="2025346"/>
        <a:ext cx="299835" cy="300644"/>
      </dsp:txXfrm>
    </dsp:sp>
    <dsp:sp modelId="{B3CB97AA-C41B-F24C-A85B-A3417B606215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Deploy Schema Changes</a:t>
          </a:r>
        </a:p>
      </dsp:txBody>
      <dsp:txXfrm>
        <a:off x="2868761" y="1605038"/>
        <a:ext cx="1949441" cy="1141260"/>
      </dsp:txXfrm>
    </dsp:sp>
    <dsp:sp modelId="{135C2062-AF79-C341-A76B-38FFE9B64A36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055754" y="2025346"/>
        <a:ext cx="299835" cy="300644"/>
      </dsp:txXfrm>
    </dsp:sp>
    <dsp:sp modelId="{C8B27374-7E77-1540-B2F6-6C3224F8260B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Reconfigure Tables and Columns</a:t>
          </a:r>
        </a:p>
      </dsp:txBody>
      <dsp:txXfrm>
        <a:off x="5697396" y="1605038"/>
        <a:ext cx="1949441" cy="1141260"/>
      </dsp:txXfrm>
    </dsp:sp>
    <dsp:sp modelId="{AB723A24-DDD7-104F-8FBC-F89D1F6AD792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884389" y="2025346"/>
        <a:ext cx="299835" cy="300644"/>
      </dsp:txXfrm>
    </dsp:sp>
    <dsp:sp modelId="{229254F1-E7BA-074B-8187-1B2B5866B1AB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Re-enable and Run Sync</a:t>
          </a:r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“Happy families are all alike; every unhappy family is unhappy in its own way.” – Tolstoy, Anna Karenina, 1878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4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DA69EA-C13A-4190-8214-7C5F77F3E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5709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5"/>
            <a:ext cx="4725988" cy="56832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4456497-3611-4399-97C0-82170F436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472598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65213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DB510F9-FB05-4561-81B8-0861D32E0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992" t="25341" r="30140" b="35938"/>
          <a:stretch/>
        </p:blipFill>
        <p:spPr>
          <a:xfrm>
            <a:off x="9296682" y="0"/>
            <a:ext cx="2895318" cy="49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7577137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E66214-CEC6-4398-A26E-9DADD4738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78CE9D4-F654-4339-B5BB-1A8F30D2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2FB-1695-4A3E-A0E5-22658DCD7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757713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A41A64-9B5D-4C3F-981F-9D2316DCD8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7577137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498982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A1B3E-2140-4F42-921B-FEF64FC5D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7657BF-5289-4569-94CE-7DEA5218E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9479AB-3D52-49BB-95E1-4744E0BDB0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1766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E1FF0E-FE8D-4938-B0A8-2F4BCC2C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1766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Sub-Title Can Go Over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CB47BD-083C-45C7-9D14-9E7B4A334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CB1AE0-3C8D-4899-9141-839223F4FC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2" y="914400"/>
            <a:ext cx="108918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9131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sv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4.png"/><Relationship Id="rId10" Type="http://schemas.openxmlformats.org/officeDocument/2006/relationships/image" Target="../media/image45.svg"/><Relationship Id="rId4" Type="http://schemas.openxmlformats.org/officeDocument/2006/relationships/image" Target="../media/image26.sv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198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3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C2979-70FE-CF98-A08E-52DCBB6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(All on-prem)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6878E-DB67-587C-E423-D5F750B53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Bitbucket</a:t>
            </a:r>
          </a:p>
          <a:p>
            <a:r>
              <a:rPr lang="en-US" dirty="0"/>
              <a:t>Issues/stories</a:t>
            </a:r>
          </a:p>
          <a:p>
            <a:pPr lvl="1"/>
            <a:r>
              <a:rPr lang="en-US" dirty="0"/>
              <a:t>JIRA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CI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CD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Pstrami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5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3511916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0DDD1-9A99-383F-212F-86004086E24A}"/>
              </a:ext>
            </a:extLst>
          </p:cNvPr>
          <p:cNvCxnSpPr>
            <a:cxnSpLocks/>
          </p:cNvCxnSpPr>
          <p:nvPr/>
        </p:nvCxnSpPr>
        <p:spPr>
          <a:xfrm>
            <a:off x="7820961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9269AB-B8FD-A3BA-51AF-A243194F051B}"/>
              </a:ext>
            </a:extLst>
          </p:cNvPr>
          <p:cNvSpPr/>
          <p:nvPr/>
        </p:nvSpPr>
        <p:spPr>
          <a:xfrm>
            <a:off x="1174773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52ED95-E6C4-0BF7-67D7-FEBC1C57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748" y="5179017"/>
            <a:ext cx="15240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68C9585-1DF7-235D-96BC-93F4745B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278" y="5011256"/>
            <a:ext cx="640322" cy="640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CF6A76-CF10-21B2-C0A3-FF23AB1D623A}"/>
              </a:ext>
            </a:extLst>
          </p:cNvPr>
          <p:cNvSpPr txBox="1"/>
          <p:nvPr/>
        </p:nvSpPr>
        <p:spPr>
          <a:xfrm>
            <a:off x="4780969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35127-8253-64CC-037E-E8D866AAD520}"/>
              </a:ext>
            </a:extLst>
          </p:cNvPr>
          <p:cNvSpPr txBox="1"/>
          <p:nvPr/>
        </p:nvSpPr>
        <p:spPr>
          <a:xfrm>
            <a:off x="1109678" y="5965342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F1637-F0A9-E714-5C70-0DFC69742C72}"/>
              </a:ext>
            </a:extLst>
          </p:cNvPr>
          <p:cNvSpPr txBox="1"/>
          <p:nvPr/>
        </p:nvSpPr>
        <p:spPr>
          <a:xfrm>
            <a:off x="9059018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Release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C7E0CC-4415-23E5-BB4B-5056159BB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9715" y="5011256"/>
            <a:ext cx="640322" cy="640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D0FC22-FC87-EA6D-57FC-A7C623E3A5E1}"/>
              </a:ext>
            </a:extLst>
          </p:cNvPr>
          <p:cNvSpPr/>
          <p:nvPr/>
        </p:nvSpPr>
        <p:spPr>
          <a:xfrm>
            <a:off x="5014994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8C3211-83EA-5C80-056B-B8176F4C4977}"/>
              </a:ext>
            </a:extLst>
          </p:cNvPr>
          <p:cNvSpPr/>
          <p:nvPr/>
        </p:nvSpPr>
        <p:spPr>
          <a:xfrm>
            <a:off x="9381900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Deploy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4A55FB-807B-537C-7F90-FB130C859055}"/>
              </a:ext>
            </a:extLst>
          </p:cNvPr>
          <p:cNvCxnSpPr>
            <a:stCxn id="18" idx="1"/>
            <a:endCxn id="9" idx="3"/>
          </p:cNvCxnSpPr>
          <p:nvPr/>
        </p:nvCxnSpPr>
        <p:spPr>
          <a:xfrm flipH="1">
            <a:off x="2510724" y="3177541"/>
            <a:ext cx="2504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21C9B56-357B-6625-56C7-86AFD7F6027C}"/>
              </a:ext>
            </a:extLst>
          </p:cNvPr>
          <p:cNvCxnSpPr>
            <a:stCxn id="19" idx="0"/>
            <a:endCxn id="9" idx="0"/>
          </p:cNvCxnSpPr>
          <p:nvPr/>
        </p:nvCxnSpPr>
        <p:spPr>
          <a:xfrm rot="16200000" flipV="1">
            <a:off x="5946313" y="-1459552"/>
            <a:ext cx="12700" cy="82071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AAC47A4-A84D-2838-502B-AC54F710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308FD-C6A8-F422-7A6C-6F6697A2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6BA91-2B9B-79D4-550C-C151F5BC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How Much Does It Cost To Hire A Floor Plan Designer?">
            <a:extLst>
              <a:ext uri="{FF2B5EF4-FFF2-40B4-BE49-F238E27FC236}">
                <a16:creationId xmlns:a16="http://schemas.microsoft.com/office/drawing/2014/main" id="{79EA501B-271B-9EBF-4CDB-889423D4C0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25" y="1690688"/>
            <a:ext cx="8480547" cy="47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01E6-B4B1-DF25-8F99-B4B29368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62F7-CF48-34CC-14C8-726C1456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Platform-as-a-Service preferred</a:t>
            </a:r>
          </a:p>
          <a:p>
            <a:endParaRPr lang="en-US" dirty="0"/>
          </a:p>
          <a:p>
            <a:r>
              <a:rPr lang="en-US" dirty="0"/>
              <a:t>Infrastructure-as-a-Service if forced</a:t>
            </a:r>
          </a:p>
          <a:p>
            <a:endParaRPr lang="en-US" dirty="0"/>
          </a:p>
          <a:p>
            <a:r>
              <a:rPr lang="en-US" dirty="0"/>
              <a:t>Avoid “re-architecting”</a:t>
            </a:r>
          </a:p>
          <a:p>
            <a:endParaRPr lang="en-US" dirty="0"/>
          </a:p>
          <a:p>
            <a:r>
              <a:rPr lang="en-US" dirty="0"/>
              <a:t>AKA a “PaaS-</a:t>
            </a:r>
            <a:r>
              <a:rPr lang="en-US" dirty="0" err="1"/>
              <a:t>ified</a:t>
            </a:r>
            <a:r>
              <a:rPr lang="en-US" dirty="0"/>
              <a:t> Lift and Shift”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56CA7-AAD5-96D2-333A-8192B83C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F641-571C-C95A-BEAB-34412BAE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Tooling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BBDB4-E91C-CC48-3A29-20EF0F76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E7407A-54E4-CB0C-1969-37410222A883}"/>
              </a:ext>
            </a:extLst>
          </p:cNvPr>
          <p:cNvGrpSpPr/>
          <p:nvPr/>
        </p:nvGrpSpPr>
        <p:grpSpPr>
          <a:xfrm>
            <a:off x="2209800" y="1779355"/>
            <a:ext cx="5256321" cy="511700"/>
            <a:chOff x="2209800" y="1779355"/>
            <a:chExt cx="5256321" cy="511700"/>
          </a:xfrm>
        </p:grpSpPr>
        <p:pic>
          <p:nvPicPr>
            <p:cNvPr id="5" name="Picture 4" descr="A blue and black logo&#10;&#10;Description automatically generated">
              <a:extLst>
                <a:ext uri="{FF2B5EF4-FFF2-40B4-BE49-F238E27FC236}">
                  <a16:creationId xmlns:a16="http://schemas.microsoft.com/office/drawing/2014/main" id="{7D96ACD9-6974-497D-1FE9-852E27F6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832005"/>
              <a:ext cx="965200" cy="4064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5151EB6-E149-D907-CFF5-E5D32C85129A}"/>
                </a:ext>
              </a:extLst>
            </p:cNvPr>
            <p:cNvGrpSpPr/>
            <p:nvPr/>
          </p:nvGrpSpPr>
          <p:grpSpPr>
            <a:xfrm>
              <a:off x="4483224" y="1779355"/>
              <a:ext cx="2982897" cy="511700"/>
              <a:chOff x="4483224" y="1779355"/>
              <a:chExt cx="2982897" cy="511700"/>
            </a:xfrm>
          </p:grpSpPr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09FA3604-E4B3-E52D-366B-706AB7DEDF8F}"/>
                  </a:ext>
                </a:extLst>
              </p:cNvPr>
              <p:cNvSpPr/>
              <p:nvPr/>
            </p:nvSpPr>
            <p:spPr>
              <a:xfrm>
                <a:off x="4483224" y="1950867"/>
                <a:ext cx="2982897" cy="1686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&quot;No&quot; Symbol 10">
                <a:extLst>
                  <a:ext uri="{FF2B5EF4-FFF2-40B4-BE49-F238E27FC236}">
                    <a16:creationId xmlns:a16="http://schemas.microsoft.com/office/drawing/2014/main" id="{25B0ADA1-FA74-EA58-BCA2-63074F9F975C}"/>
                  </a:ext>
                </a:extLst>
              </p:cNvPr>
              <p:cNvSpPr/>
              <p:nvPr/>
            </p:nvSpPr>
            <p:spPr>
              <a:xfrm>
                <a:off x="5717218" y="1779355"/>
                <a:ext cx="514905" cy="511700"/>
              </a:xfrm>
              <a:prstGeom prst="noSmoking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E7A72F-5355-DDB5-13DD-1278047A5F6B}"/>
              </a:ext>
            </a:extLst>
          </p:cNvPr>
          <p:cNvGrpSpPr/>
          <p:nvPr/>
        </p:nvGrpSpPr>
        <p:grpSpPr>
          <a:xfrm>
            <a:off x="1676400" y="2969814"/>
            <a:ext cx="7966928" cy="475488"/>
            <a:chOff x="1676400" y="2393252"/>
            <a:chExt cx="7966928" cy="475488"/>
          </a:xfrm>
        </p:grpSpPr>
        <p:pic>
          <p:nvPicPr>
            <p:cNvPr id="13" name="Picture 1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931A89CF-9B19-4E16-7040-5A4DED76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2427796"/>
              <a:ext cx="2032000" cy="406400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BB42507-0E62-90D7-A77D-E0A327B7BB47}"/>
                </a:ext>
              </a:extLst>
            </p:cNvPr>
            <p:cNvSpPr/>
            <p:nvPr/>
          </p:nvSpPr>
          <p:spPr>
            <a:xfrm>
              <a:off x="4483223" y="2546658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2046C222-50B4-A8F1-6320-80DBD4F1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602" y="2393252"/>
              <a:ext cx="1159726" cy="47548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751D8B-436A-E1F1-80CF-F70694981E4F}"/>
              </a:ext>
            </a:extLst>
          </p:cNvPr>
          <p:cNvGrpSpPr/>
          <p:nvPr/>
        </p:nvGrpSpPr>
        <p:grpSpPr>
          <a:xfrm>
            <a:off x="2362198" y="5314521"/>
            <a:ext cx="9643367" cy="660400"/>
            <a:chOff x="2362198" y="4568796"/>
            <a:chExt cx="9643367" cy="6604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2639AAC-DB72-82C9-88DC-7647BBD0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62198" y="4568796"/>
              <a:ext cx="660400" cy="660400"/>
            </a:xfrm>
            <a:prstGeom prst="rect">
              <a:avLst/>
            </a:prstGeom>
          </p:spPr>
        </p:pic>
        <p:pic>
          <p:nvPicPr>
            <p:cNvPr id="3074" name="Picture 2" descr="Azure Pipelines ">
              <a:extLst>
                <a:ext uri="{FF2B5EF4-FFF2-40B4-BE49-F238E27FC236}">
                  <a16:creationId xmlns:a16="http://schemas.microsoft.com/office/drawing/2014/main" id="{A91D6D58-E5B5-63F5-7A00-51B538A79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463" y="4644996"/>
              <a:ext cx="508000" cy="5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C0985F8D-30BB-6D24-6C1B-B9BD6FE8548A}"/>
                </a:ext>
              </a:extLst>
            </p:cNvPr>
            <p:cNvSpPr/>
            <p:nvPr/>
          </p:nvSpPr>
          <p:spPr>
            <a:xfrm>
              <a:off x="4483221" y="4814658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3B75CF-1056-5E15-D0BF-E503076B57E5}"/>
                </a:ext>
              </a:extLst>
            </p:cNvPr>
            <p:cNvSpPr txBox="1"/>
            <p:nvPr/>
          </p:nvSpPr>
          <p:spPr>
            <a:xfrm>
              <a:off x="9525736" y="4714330"/>
              <a:ext cx="2479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Build and Deploy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7DF4C8-0676-6801-69F9-3322BD1BBFA2}"/>
              </a:ext>
            </a:extLst>
          </p:cNvPr>
          <p:cNvGrpSpPr/>
          <p:nvPr/>
        </p:nvGrpSpPr>
        <p:grpSpPr>
          <a:xfrm>
            <a:off x="1861845" y="4124061"/>
            <a:ext cx="5604273" cy="511700"/>
            <a:chOff x="1861845" y="3306282"/>
            <a:chExt cx="5604273" cy="5117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8C1C5-8558-F8A2-5095-2F39BCAA54E6}"/>
                </a:ext>
              </a:extLst>
            </p:cNvPr>
            <p:cNvSpPr txBox="1"/>
            <p:nvPr/>
          </p:nvSpPr>
          <p:spPr>
            <a:xfrm>
              <a:off x="1861845" y="3331300"/>
              <a:ext cx="1846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Psake</a:t>
              </a:r>
              <a:endParaRPr lang="en-US" sz="24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E9AC99-7630-A3D9-BFA3-4AD26E0DA435}"/>
                </a:ext>
              </a:extLst>
            </p:cNvPr>
            <p:cNvGrpSpPr/>
            <p:nvPr/>
          </p:nvGrpSpPr>
          <p:grpSpPr>
            <a:xfrm>
              <a:off x="4483221" y="3306282"/>
              <a:ext cx="2982897" cy="511700"/>
              <a:chOff x="4483221" y="3306282"/>
              <a:chExt cx="2982897" cy="511700"/>
            </a:xfrm>
          </p:grpSpPr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F145AD63-4520-895D-DED7-56E185FBCB83}"/>
                  </a:ext>
                </a:extLst>
              </p:cNvPr>
              <p:cNvSpPr/>
              <p:nvPr/>
            </p:nvSpPr>
            <p:spPr>
              <a:xfrm>
                <a:off x="4483221" y="3477794"/>
                <a:ext cx="2982897" cy="1686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&quot;No&quot; Symbol 22">
                <a:extLst>
                  <a:ext uri="{FF2B5EF4-FFF2-40B4-BE49-F238E27FC236}">
                    <a16:creationId xmlns:a16="http://schemas.microsoft.com/office/drawing/2014/main" id="{B2A7B8EF-155D-C76A-FE88-3852A87CDEEF}"/>
                  </a:ext>
                </a:extLst>
              </p:cNvPr>
              <p:cNvSpPr/>
              <p:nvPr/>
            </p:nvSpPr>
            <p:spPr>
              <a:xfrm>
                <a:off x="5717215" y="3306282"/>
                <a:ext cx="514905" cy="511700"/>
              </a:xfrm>
              <a:prstGeom prst="noSmoking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346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B709-1C4E-8AD1-302E-B38EA8D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2A149-B671-93AB-9544-5C1FD484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570052-1DBB-081D-7FF8-6AC7E2027214}"/>
              </a:ext>
            </a:extLst>
          </p:cNvPr>
          <p:cNvGrpSpPr/>
          <p:nvPr/>
        </p:nvGrpSpPr>
        <p:grpSpPr>
          <a:xfrm>
            <a:off x="2209800" y="2106037"/>
            <a:ext cx="6942184" cy="1322963"/>
            <a:chOff x="2209800" y="2106037"/>
            <a:chExt cx="6942184" cy="1322963"/>
          </a:xfrm>
        </p:grpSpPr>
        <p:pic>
          <p:nvPicPr>
            <p:cNvPr id="4" name="Picture 2" descr="IIS Express - Visual Studio Marketplace">
              <a:extLst>
                <a:ext uri="{FF2B5EF4-FFF2-40B4-BE49-F238E27FC236}">
                  <a16:creationId xmlns:a16="http://schemas.microsoft.com/office/drawing/2014/main" id="{4A809A31-F301-AE5C-3EB2-F61699ADB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106037"/>
              <a:ext cx="1322963" cy="132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3A54C2BC-E52C-962A-AD5F-A9144608083C}"/>
                </a:ext>
              </a:extLst>
            </p:cNvPr>
            <p:cNvSpPr/>
            <p:nvPr/>
          </p:nvSpPr>
          <p:spPr>
            <a:xfrm>
              <a:off x="4193854" y="2683180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8162D9D-DE17-3F0D-05B9-C4632686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29021" y="2106037"/>
              <a:ext cx="1322963" cy="13229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2DF7EC-0FDE-FAC6-7E03-64BE731574FF}"/>
              </a:ext>
            </a:extLst>
          </p:cNvPr>
          <p:cNvGrpSpPr/>
          <p:nvPr/>
        </p:nvGrpSpPr>
        <p:grpSpPr>
          <a:xfrm>
            <a:off x="2080223" y="4224758"/>
            <a:ext cx="7249623" cy="1637768"/>
            <a:chOff x="2080223" y="4224758"/>
            <a:chExt cx="7249623" cy="163776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F809C82-7B3D-15C5-B3FD-73C66B291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223" y="4224758"/>
              <a:ext cx="1582115" cy="158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47B66F1-3F7D-7A3E-1259-6E8EEB2DEF6E}"/>
                </a:ext>
              </a:extLst>
            </p:cNvPr>
            <p:cNvSpPr/>
            <p:nvPr/>
          </p:nvSpPr>
          <p:spPr>
            <a:xfrm>
              <a:off x="4193853" y="4931477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0" name="Picture 4" descr="Hangfire OÜ · GitHub">
              <a:extLst>
                <a:ext uri="{FF2B5EF4-FFF2-40B4-BE49-F238E27FC236}">
                  <a16:creationId xmlns:a16="http://schemas.microsoft.com/office/drawing/2014/main" id="{49825308-E15E-28EC-87B2-9B49D2447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731" y="4280411"/>
              <a:ext cx="1582115" cy="158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99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6050-F89B-7838-94C7-21AB7A7D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DB317-F892-C68B-59E5-C3AD4591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C421117-B012-7BF8-3A65-4F0F11799EB0}"/>
              </a:ext>
            </a:extLst>
          </p:cNvPr>
          <p:cNvSpPr/>
          <p:nvPr/>
        </p:nvSpPr>
        <p:spPr>
          <a:xfrm>
            <a:off x="1547150" y="3248015"/>
            <a:ext cx="9097701" cy="77550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208A9-16FE-4243-102F-8210BE2EF317}"/>
              </a:ext>
            </a:extLst>
          </p:cNvPr>
          <p:cNvSpPr txBox="1"/>
          <p:nvPr/>
        </p:nvSpPr>
        <p:spPr>
          <a:xfrm>
            <a:off x="1076445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AC44F-3307-A12E-8B58-5F0C3080371B}"/>
              </a:ext>
            </a:extLst>
          </p:cNvPr>
          <p:cNvSpPr txBox="1"/>
          <p:nvPr/>
        </p:nvSpPr>
        <p:spPr>
          <a:xfrm>
            <a:off x="9599272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7FA70-3ECF-327B-578F-21DA98E13000}"/>
              </a:ext>
            </a:extLst>
          </p:cNvPr>
          <p:cNvSpPr txBox="1"/>
          <p:nvPr/>
        </p:nvSpPr>
        <p:spPr>
          <a:xfrm>
            <a:off x="1203767" y="1901680"/>
            <a:ext cx="1388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0D52E-2720-ACC0-3B03-5B24C420F924}"/>
              </a:ext>
            </a:extLst>
          </p:cNvPr>
          <p:cNvSpPr txBox="1"/>
          <p:nvPr/>
        </p:nvSpPr>
        <p:spPr>
          <a:xfrm>
            <a:off x="5086109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Managed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318A8-9DA5-53E8-B380-2FBC57D007E4}"/>
              </a:ext>
            </a:extLst>
          </p:cNvPr>
          <p:cNvSpPr txBox="1"/>
          <p:nvPr/>
        </p:nvSpPr>
        <p:spPr>
          <a:xfrm>
            <a:off x="9373566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Server on Azure VMs</a:t>
            </a:r>
          </a:p>
        </p:txBody>
      </p:sp>
    </p:spTree>
    <p:extLst>
      <p:ext uri="{BB962C8B-B14F-4D97-AF65-F5344CB8AC3E}">
        <p14:creationId xmlns:p14="http://schemas.microsoft.com/office/powerpoint/2010/main" val="16028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6042"/>
              </p:ext>
            </p:extLst>
          </p:nvPr>
        </p:nvGraphicFramePr>
        <p:xfrm>
          <a:off x="838200" y="1690688"/>
          <a:ext cx="996580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360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6655444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Migrate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Assessment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Azure Database Migration Service to assess and migrate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Pub-sub model to enable transactional consistency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schema and data exported to a file and imported via the Azure portal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the </a:t>
                      </a:r>
                      <a:r>
                        <a:rPr lang="en-US" dirty="0" err="1"/>
                        <a:t>bcp</a:t>
                      </a:r>
                      <a:r>
                        <a:rPr lang="en-US" dirty="0"/>
                        <a:t> command line tool or library to bulk import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SSIS in the cloud, hosted ETL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Client/server bidirectional syncing for Azure SQL and SQL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73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65402"/>
              </p:ext>
            </p:extLst>
          </p:nvPr>
        </p:nvGraphicFramePr>
        <p:xfrm>
          <a:off x="757177" y="2211549"/>
          <a:ext cx="996580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496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4264308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Online/offline?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CD666D-F301-7CB2-A1FF-31B48E23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“Greenfield cloud apps are all alike; every cloud migration is hard in its own way”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85BED8-15E8-5032-5AF1-7E5325F61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Me, just 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5EBA-F3A8-2DE9-2B0B-E1FB4FD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30F1-D546-E566-C97E-96D1572B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8521F-6BBD-8EB4-6AC4-E2E4BB67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Sync data between databases">
            <a:extLst>
              <a:ext uri="{FF2B5EF4-FFF2-40B4-BE49-F238E27FC236}">
                <a16:creationId xmlns:a16="http://schemas.microsoft.com/office/drawing/2014/main" id="{A9AD00E2-7B5C-A6C3-5DBC-518EC8AF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90688"/>
            <a:ext cx="79248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83EAA-E006-A486-9C8B-0655290E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84B96-5A0C-B9EA-7C7F-4C12F7F3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table must have a primary key</a:t>
            </a:r>
          </a:p>
          <a:p>
            <a:r>
              <a:rPr lang="en-US" dirty="0"/>
              <a:t>Snapshot isolation must be enabled</a:t>
            </a:r>
          </a:p>
          <a:p>
            <a:r>
              <a:rPr lang="en-US" dirty="0"/>
              <a:t>PK values can’t be weird</a:t>
            </a:r>
          </a:p>
          <a:p>
            <a:r>
              <a:rPr lang="en-US" dirty="0"/>
              <a:t>Schema/table/column names can’t be weird</a:t>
            </a:r>
          </a:p>
          <a:p>
            <a:r>
              <a:rPr lang="en-US" dirty="0"/>
              <a:t>Table names must be unique</a:t>
            </a:r>
          </a:p>
          <a:p>
            <a:r>
              <a:rPr lang="en-US" dirty="0"/>
              <a:t>User-defined types aren’t supported</a:t>
            </a:r>
          </a:p>
          <a:p>
            <a:r>
              <a:rPr lang="en-US" dirty="0"/>
              <a:t>Truncated tables won’t sync</a:t>
            </a:r>
          </a:p>
          <a:p>
            <a:r>
              <a:rPr lang="en-US" dirty="0"/>
              <a:t>Schema changes aren’t automatically replicated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81493-B1F0-1A02-7BF6-79D9FDA7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42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EAF8-D2CC-7B7A-C2D3-2190857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F032-EDFD-CFCB-B3B0-9E329A82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FileStream</a:t>
            </a:r>
            <a:endParaRPr lang="en-US" dirty="0"/>
          </a:p>
          <a:p>
            <a:r>
              <a:rPr lang="en-US" dirty="0"/>
              <a:t>SQL/CLR UDT</a:t>
            </a:r>
          </a:p>
          <a:p>
            <a:r>
              <a:rPr lang="en-US" dirty="0" err="1"/>
              <a:t>XMLSchemaCollection</a:t>
            </a:r>
            <a:r>
              <a:rPr lang="en-US" dirty="0"/>
              <a:t> (XML supported)</a:t>
            </a:r>
          </a:p>
          <a:p>
            <a:r>
              <a:rPr lang="en-US" dirty="0"/>
              <a:t>Cursor, </a:t>
            </a:r>
            <a:r>
              <a:rPr lang="en-US" dirty="0" err="1"/>
              <a:t>RowVersion</a:t>
            </a:r>
            <a:r>
              <a:rPr lang="en-US" dirty="0"/>
              <a:t>, Timestamp, </a:t>
            </a:r>
            <a:r>
              <a:rPr lang="en-US" dirty="0" err="1"/>
              <a:t>Hierarchyid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Computed columns</a:t>
            </a:r>
          </a:p>
          <a:p>
            <a:r>
              <a:rPr lang="en-US" dirty="0"/>
              <a:t>Read-only columns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56C9-32ED-E220-196F-9850FF82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4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9729-B51D-7630-2F1E-DA434584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service/DB dimensions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1EDA5B-7BE6-931F-053C-DE68FE138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126412"/>
              </p:ext>
            </p:extLst>
          </p:nvPr>
        </p:nvGraphicFramePr>
        <p:xfrm>
          <a:off x="1390389" y="1825625"/>
          <a:ext cx="9870510" cy="410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970751">
                  <a:extLst>
                    <a:ext uri="{9D8B030D-6E8A-4147-A177-3AD203B41FA5}">
                      <a16:colId xmlns:a16="http://schemas.microsoft.com/office/drawing/2014/main" val="1765097890"/>
                    </a:ext>
                  </a:extLst>
                </a:gridCol>
                <a:gridCol w="2609589">
                  <a:extLst>
                    <a:ext uri="{9D8B030D-6E8A-4147-A177-3AD203B41FA5}">
                      <a16:colId xmlns:a16="http://schemas.microsoft.com/office/drawing/2014/main" val="3073595059"/>
                    </a:ext>
                  </a:extLst>
                </a:gridCol>
                <a:gridCol w="3290170">
                  <a:extLst>
                    <a:ext uri="{9D8B030D-6E8A-4147-A177-3AD203B41FA5}">
                      <a16:colId xmlns:a16="http://schemas.microsoft.com/office/drawing/2014/main" val="198744134"/>
                    </a:ext>
                  </a:extLst>
                </a:gridCol>
              </a:tblGrid>
              <a:tr h="1667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Dimensions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Limit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Workaround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576205272"/>
                  </a:ext>
                </a:extLst>
              </a:tr>
              <a:tr h="5419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Maximum number of sync groups any database can belong to.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4279707650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endpoints in a single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461665978"/>
                  </a:ext>
                </a:extLst>
              </a:tr>
              <a:tr h="66697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on-premises endpoints in a single sync group.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022542787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Database, table, schema, and column names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 characters per name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331919226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Tables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003258925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Columns in a table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180142701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 row size on a table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24 Mb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6159909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F8ED-9F68-F42F-C6D4-6284B648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8822FA-6DCB-5756-0BFF-406A34505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8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814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2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87CA-2741-49E6-D18F-3D079558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C2294-ECD3-AD22-A24E-EA06B77797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use SSMS</a:t>
            </a:r>
          </a:p>
          <a:p>
            <a:endParaRPr lang="en-US" dirty="0"/>
          </a:p>
          <a:p>
            <a:r>
              <a:rPr lang="en-US" dirty="0"/>
              <a:t>Some auto-generated tables can be skipped</a:t>
            </a:r>
          </a:p>
          <a:p>
            <a:endParaRPr lang="en-US" dirty="0"/>
          </a:p>
          <a:p>
            <a:r>
              <a:rPr lang="en-US" dirty="0"/>
              <a:t>Include indexes, triggers,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EEBEF-3CE6-1045-E346-8CE26D7F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71FADD3-1955-2422-535F-1A9CEA0E4D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320" y="1825625"/>
            <a:ext cx="4891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998832-BDF9-83E7-F8E6-A69FF016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Sync Group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C9226-7A85-E83C-2227-710EA2F2B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13" y="1825625"/>
            <a:ext cx="4903373" cy="43513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81B17-77C5-F6C9-236B-DFE35FB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71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366B-23D9-9C00-C0CB-80C20CBE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23BBD-63C3-92EC-7701-09BB79C6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482" y="1825625"/>
            <a:ext cx="537303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0E2C-09B2-26F3-29E7-E130BC6D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7188-9370-6624-3D79-63C58473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6491-CCED-AF74-1927-F5FBE0C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DEDA0-EFF2-2A16-964A-3176B4E9F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582" y="1825625"/>
            <a:ext cx="7872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86BF-9668-FB4B-B7DC-A71E56A3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9F6C1-AA6D-399D-AE84-3C8EEA51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738" y="1825625"/>
            <a:ext cx="554652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1371-40E6-B25A-5E38-D1B2DD225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0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3FF0-9DD8-5BF9-D522-1302228A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On-Prem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082BD-F58A-F5D2-22D9-440C6979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931" y="1825625"/>
            <a:ext cx="8656137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0DAD-09BA-5D1D-36B4-3BE76690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0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322-81F0-18D3-1550-5E50ED3F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E5BDC-1005-9088-80A1-0C18423D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792" y="1825625"/>
            <a:ext cx="753841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2CF5-ED35-979E-BCBB-AD877CE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8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370C-8C85-8C6F-A449-97813C03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A303-059F-1785-5686-2B7492D4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0E00-F079-842B-02CC-6A3FFFF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Update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090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8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9CB8-B5D5-C507-9356-3ACAAD9B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514D-6F72-B050-27E8-4D7F3320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robocopy, preferably with a Jobs file</a:t>
            </a:r>
          </a:p>
          <a:p>
            <a:endParaRPr lang="en-US" dirty="0"/>
          </a:p>
          <a:p>
            <a:r>
              <a:rPr lang="en-US" dirty="0"/>
              <a:t>Tune threads for performance (/MT:20)</a:t>
            </a:r>
          </a:p>
          <a:p>
            <a:endParaRPr lang="en-US" dirty="0"/>
          </a:p>
          <a:p>
            <a:r>
              <a:rPr lang="en-US" dirty="0"/>
              <a:t>Mirror (/MIR) to preserve structure</a:t>
            </a:r>
          </a:p>
          <a:p>
            <a:endParaRPr lang="en-US" dirty="0"/>
          </a:p>
          <a:p>
            <a:r>
              <a:rPr lang="en-US" dirty="0"/>
              <a:t>Scheduled task to automate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5CCE-421C-7F38-AC72-0D39993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6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App Service Migration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15924C0-E451-01D6-F772-B0818BDE4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Azure DevOps Pipelines manage deployment into Azure</a:t>
            </a:r>
          </a:p>
          <a:p>
            <a:r>
              <a:rPr lang="en-US" dirty="0"/>
              <a:t>TeamCity continues to manage deployments into on-prem</a:t>
            </a:r>
          </a:p>
          <a:p>
            <a:r>
              <a:rPr lang="en-US" dirty="0"/>
              <a:t>Release strategies preserved</a:t>
            </a:r>
          </a:p>
          <a:p>
            <a:r>
              <a:rPr lang="en-US" dirty="0"/>
              <a:t>Each build and release pipeline independent of each other</a:t>
            </a:r>
          </a:p>
          <a:p>
            <a:r>
              <a:rPr lang="en-US" dirty="0"/>
              <a:t>Application configuration duplicated per pipeline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A839ABF-3C7A-EB40-186F-8C93C8D2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25" y="5590505"/>
            <a:ext cx="1279161" cy="5244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97C868-D18B-BD70-BBDE-E12431FF246D}"/>
              </a:ext>
            </a:extLst>
          </p:cNvPr>
          <p:cNvSpPr/>
          <p:nvPr/>
        </p:nvSpPr>
        <p:spPr>
          <a:xfrm>
            <a:off x="2927396" y="4942805"/>
            <a:ext cx="91682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C86D3F3-2AE6-A090-F25E-85F14A15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3952842"/>
            <a:ext cx="640322" cy="6403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5" y="1726835"/>
            <a:ext cx="0" cy="2894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36053" y="407080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4028F-4377-BC25-798B-DCC5530DB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4070803"/>
            <a:ext cx="402585" cy="40258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4962461-C0C2-E131-B69B-1D35FF61F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2838987"/>
            <a:ext cx="640322" cy="6403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03F52E-4838-491D-E329-3B8028DC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2972793"/>
            <a:ext cx="402585" cy="40258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2358" y="1762088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82" y="1785835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E6F72B-E303-C869-F73A-32265A3A6AB5}"/>
              </a:ext>
            </a:extLst>
          </p:cNvPr>
          <p:cNvCxnSpPr>
            <a:stCxn id="18" idx="0"/>
            <a:endCxn id="21" idx="2"/>
          </p:cNvCxnSpPr>
          <p:nvPr/>
        </p:nvCxnSpPr>
        <p:spPr>
          <a:xfrm flipH="1" flipV="1">
            <a:off x="1949270" y="4593164"/>
            <a:ext cx="1436536" cy="349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C308CD-65AD-5619-C615-576143940394}"/>
              </a:ext>
            </a:extLst>
          </p:cNvPr>
          <p:cNvCxnSpPr>
            <a:cxnSpLocks/>
            <a:stCxn id="18" idx="0"/>
            <a:endCxn id="34" idx="2"/>
          </p:cNvCxnSpPr>
          <p:nvPr/>
        </p:nvCxnSpPr>
        <p:spPr>
          <a:xfrm flipV="1">
            <a:off x="3385806" y="4473388"/>
            <a:ext cx="1287845" cy="469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B1B5F-1D16-207C-EBE0-F783AB3699ED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 flipV="1">
            <a:off x="1949270" y="3479309"/>
            <a:ext cx="0" cy="473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E3FB2E-CCC7-9F22-3861-53C7708CFC4D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4673651" y="3375378"/>
            <a:ext cx="0" cy="69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07DD11-349F-4140-D045-624F530EAEEF}"/>
              </a:ext>
            </a:extLst>
          </p:cNvPr>
          <p:cNvCxnSpPr>
            <a:cxnSpLocks/>
            <a:stCxn id="35" idx="0"/>
            <a:endCxn id="2050" idx="2"/>
          </p:cNvCxnSpPr>
          <p:nvPr/>
        </p:nvCxnSpPr>
        <p:spPr>
          <a:xfrm flipV="1">
            <a:off x="1949270" y="2188410"/>
            <a:ext cx="0" cy="650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3C18BA-1BDA-58AE-DEC2-8B874EA21236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4673646" y="2164663"/>
            <a:ext cx="5" cy="80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88F2018-3C78-B14A-6618-CDA840EE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17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Non-secrets in config transforms</a:t>
            </a:r>
          </a:p>
          <a:p>
            <a:pPr lvl="1"/>
            <a:r>
              <a:rPr lang="en-US" dirty="0" err="1"/>
              <a:t>Web.Dev.config</a:t>
            </a:r>
            <a:endParaRPr lang="en-US" dirty="0"/>
          </a:p>
          <a:p>
            <a:pPr lvl="1"/>
            <a:r>
              <a:rPr lang="en-US" dirty="0" err="1"/>
              <a:t>Web.Test.config</a:t>
            </a:r>
            <a:endParaRPr lang="en-US" dirty="0"/>
          </a:p>
          <a:p>
            <a:pPr lvl="1"/>
            <a:r>
              <a:rPr lang="en-US" dirty="0" err="1"/>
              <a:t>Web.Prod.config</a:t>
            </a:r>
            <a:endParaRPr lang="en-US" dirty="0"/>
          </a:p>
          <a:p>
            <a:r>
              <a:rPr lang="en-US" dirty="0"/>
              <a:t>Secrets in ADO Pipeline variables</a:t>
            </a:r>
          </a:p>
          <a:p>
            <a:pPr lvl="1"/>
            <a:r>
              <a:rPr lang="en-US" dirty="0"/>
              <a:t>Use Config transforms to “poke” XML</a:t>
            </a:r>
          </a:p>
          <a:p>
            <a:r>
              <a:rPr lang="en-US" dirty="0"/>
              <a:t>Correct config names/locations to conform to ADO pipeline limitations</a:t>
            </a:r>
          </a:p>
          <a:p>
            <a:r>
              <a:rPr lang="en-US" dirty="0"/>
              <a:t>Manually sync between pipelines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 app used ASP.NET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ASP.NET </a:t>
            </a:r>
            <a:r>
              <a:rPr lang="en-US" dirty="0" err="1"/>
              <a:t>SignalR</a:t>
            </a:r>
            <a:r>
              <a:rPr lang="en-US" dirty="0"/>
              <a:t> does NOT support Azure SQL because…reasons</a:t>
            </a:r>
          </a:p>
          <a:p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SignalR</a:t>
            </a:r>
            <a:r>
              <a:rPr lang="en-US" dirty="0"/>
              <a:t> is ASP.NET Core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 flags to toggle</a:t>
            </a:r>
          </a:p>
          <a:p>
            <a:endParaRPr lang="en-US" dirty="0"/>
          </a:p>
          <a:p>
            <a:r>
              <a:rPr lang="en-US" dirty="0"/>
              <a:t>Shims to swap hubs/clients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3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C13A-4AC6-AA54-CBC8-2112A592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Feature Toggle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F6F10-DF4F-6D36-7D86-5DC6ECB8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962"/>
            <a:ext cx="10515600" cy="4036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C7FDB-5323-F01C-2D81-78D9C13A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3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2D60-1CAE-B60C-3167-6AB4C5A2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9711C-A000-E9EC-BE06-60811CC8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28106-7B50-1BDD-A82A-2F34CF757C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9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3102465" y="2353978"/>
            <a:ext cx="2157274" cy="15133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6096000" y="1565714"/>
            <a:ext cx="2157272" cy="15031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6970837" y="4185678"/>
            <a:ext cx="2157274" cy="1413993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stCxn id="22" idx="0"/>
            <a:endCxn id="4" idx="1"/>
          </p:cNvCxnSpPr>
          <p:nvPr/>
        </p:nvCxnSpPr>
        <p:spPr>
          <a:xfrm flipV="1">
            <a:off x="3213100" y="3865724"/>
            <a:ext cx="968002" cy="6369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</p:cNvCxnSpPr>
          <p:nvPr/>
        </p:nvCxnSpPr>
        <p:spPr>
          <a:xfrm flipV="1">
            <a:off x="4939263" y="3007573"/>
            <a:ext cx="1616739" cy="16646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22" idx="3"/>
            <a:endCxn id="6" idx="2"/>
          </p:cNvCxnSpPr>
          <p:nvPr/>
        </p:nvCxnSpPr>
        <p:spPr>
          <a:xfrm flipV="1">
            <a:off x="5588000" y="4892675"/>
            <a:ext cx="1389529" cy="44824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199179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410375" y="2430125"/>
            <a:ext cx="4585881" cy="24625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34A195-5417-113A-8CF8-502162BC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2723"/>
            <a:ext cx="474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A87B-66EC-12E2-A7F2-A7877431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700E-0CF4-1125-F603-7FC9A441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potential technologies prototyped before final decision</a:t>
            </a:r>
          </a:p>
          <a:p>
            <a:endParaRPr lang="en-US" dirty="0"/>
          </a:p>
          <a:p>
            <a:r>
              <a:rPr lang="en-US" dirty="0"/>
              <a:t>All architectural decisions logged in an Architecture Decision Record</a:t>
            </a:r>
          </a:p>
          <a:p>
            <a:endParaRPr lang="en-US" dirty="0"/>
          </a:p>
          <a:p>
            <a:r>
              <a:rPr lang="en-US" dirty="0"/>
              <a:t>Used a “Sandbox” environment/subscription as a playground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AC435-1324-343C-F991-409E88D4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4AD4-B947-14C9-F7C8-3DA457D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Release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9C43-6EAB-197A-A182-D1CA4B16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weeks before</a:t>
            </a:r>
          </a:p>
          <a:p>
            <a:pPr lvl="1"/>
            <a:r>
              <a:rPr lang="en-US" dirty="0"/>
              <a:t>Azure environment complete</a:t>
            </a:r>
          </a:p>
          <a:p>
            <a:r>
              <a:rPr lang="en-US" dirty="0"/>
              <a:t>2 weeks before</a:t>
            </a:r>
          </a:p>
          <a:p>
            <a:pPr lvl="1"/>
            <a:r>
              <a:rPr lang="en-US" dirty="0"/>
              <a:t>Release pipeline finished</a:t>
            </a:r>
          </a:p>
          <a:p>
            <a:pPr lvl="1"/>
            <a:r>
              <a:rPr lang="en-US" dirty="0"/>
              <a:t>Data sync set up and kicked off</a:t>
            </a:r>
          </a:p>
          <a:p>
            <a:pPr lvl="1"/>
            <a:r>
              <a:rPr lang="en-US" dirty="0"/>
              <a:t>File sync set up and kicked off</a:t>
            </a:r>
          </a:p>
          <a:p>
            <a:r>
              <a:rPr lang="en-US" dirty="0"/>
              <a:t>1 week before</a:t>
            </a:r>
          </a:p>
          <a:p>
            <a:pPr lvl="1"/>
            <a:r>
              <a:rPr lang="en-US" dirty="0"/>
              <a:t>Data validation</a:t>
            </a:r>
          </a:p>
          <a:p>
            <a:pPr lvl="1"/>
            <a:r>
              <a:rPr lang="en-US" dirty="0"/>
              <a:t>Environment validation</a:t>
            </a:r>
          </a:p>
          <a:p>
            <a:pPr lvl="1"/>
            <a:r>
              <a:rPr lang="en-US" dirty="0"/>
              <a:t>Configuration validation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C31E-D672-0AF8-4C0E-F8DEA1F1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1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BACA7-33FB-7D06-7BFE-3B31A4CF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3: Go-live(s)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F64DF7-461D-9A5C-7AA3-ACCC423BD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8D28-C922-9431-373B-99A6A1D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14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 Cutover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4" y="1726835"/>
            <a:ext cx="1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47507" y="4294598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363" y="2954746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3" y="2957860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D18088-59F8-4B63-E2B3-79D5B893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30" y="5591653"/>
            <a:ext cx="351947" cy="3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EC10F32-5859-1459-EDE4-4376C49A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1" y="1756460"/>
            <a:ext cx="326963" cy="4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le server Icons PNG - Free PNG and Icons Downloads">
            <a:extLst>
              <a:ext uri="{FF2B5EF4-FFF2-40B4-BE49-F238E27FC236}">
                <a16:creationId xmlns:a16="http://schemas.microsoft.com/office/drawing/2014/main" id="{AA55C055-437A-6A22-D3C3-C5A7286E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98" y="1756460"/>
            <a:ext cx="351314" cy="4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A80C9-D648-C18A-1146-38668BCCC6BB}"/>
              </a:ext>
            </a:extLst>
          </p:cNvPr>
          <p:cNvCxnSpPr>
            <a:stCxn id="2050" idx="0"/>
            <a:endCxn id="4100" idx="2"/>
          </p:cNvCxnSpPr>
          <p:nvPr/>
        </p:nvCxnSpPr>
        <p:spPr>
          <a:xfrm flipH="1" flipV="1">
            <a:off x="1591173" y="2159034"/>
            <a:ext cx="342868" cy="798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D9E39-6DD5-C9DB-7A68-304C3D4F72CA}"/>
              </a:ext>
            </a:extLst>
          </p:cNvPr>
          <p:cNvCxnSpPr>
            <a:cxnSpLocks/>
            <a:stCxn id="2050" idx="0"/>
            <a:endCxn id="4102" idx="2"/>
          </p:cNvCxnSpPr>
          <p:nvPr/>
        </p:nvCxnSpPr>
        <p:spPr>
          <a:xfrm flipV="1">
            <a:off x="1934041" y="2161564"/>
            <a:ext cx="422014" cy="79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0770D45-80F7-77F8-91FF-1B1B900AE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9787" y="1756460"/>
            <a:ext cx="402576" cy="40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95B6B9-3B73-C6FC-721A-B2E1EDC36F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5058" y="1774623"/>
            <a:ext cx="402574" cy="4025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4147E-147E-8CB5-304C-9CC0C3E4AB04}"/>
              </a:ext>
            </a:extLst>
          </p:cNvPr>
          <p:cNvCxnSpPr>
            <a:cxnSpLocks/>
            <a:stCxn id="38" idx="0"/>
            <a:endCxn id="12" idx="2"/>
          </p:cNvCxnSpPr>
          <p:nvPr/>
        </p:nvCxnSpPr>
        <p:spPr>
          <a:xfrm flipH="1" flipV="1">
            <a:off x="4271075" y="2159036"/>
            <a:ext cx="402576" cy="795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3F1417-47EE-63EE-703F-93226A401646}"/>
              </a:ext>
            </a:extLst>
          </p:cNvPr>
          <p:cNvCxnSpPr>
            <a:cxnSpLocks/>
            <a:stCxn id="38" idx="0"/>
            <a:endCxn id="13" idx="2"/>
          </p:cNvCxnSpPr>
          <p:nvPr/>
        </p:nvCxnSpPr>
        <p:spPr>
          <a:xfrm flipV="1">
            <a:off x="4673651" y="2177197"/>
            <a:ext cx="482694" cy="77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AE77CAC-8DA3-6C10-D3C6-8A7A8893F7DB}"/>
              </a:ext>
            </a:extLst>
          </p:cNvPr>
          <p:cNvSpPr/>
          <p:nvPr/>
        </p:nvSpPr>
        <p:spPr>
          <a:xfrm>
            <a:off x="2992142" y="1793773"/>
            <a:ext cx="819244" cy="450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</a:t>
            </a:r>
          </a:p>
        </p:txBody>
      </p:sp>
      <p:pic>
        <p:nvPicPr>
          <p:cNvPr id="4104" name="Picture 8" descr="avinetworks · GitHub">
            <a:extLst>
              <a:ext uri="{FF2B5EF4-FFF2-40B4-BE49-F238E27FC236}">
                <a16:creationId xmlns:a16="http://schemas.microsoft.com/office/drawing/2014/main" id="{A2BD9BF1-F5C3-7EDA-B3D4-A1E424CC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53" y="4023854"/>
            <a:ext cx="467902" cy="4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4E0393-CDC1-7DA8-5BA0-CCFD2924CFB3}"/>
              </a:ext>
            </a:extLst>
          </p:cNvPr>
          <p:cNvCxnSpPr>
            <a:cxnSpLocks/>
            <a:stCxn id="4098" idx="0"/>
            <a:endCxn id="4104" idx="2"/>
          </p:cNvCxnSpPr>
          <p:nvPr/>
        </p:nvCxnSpPr>
        <p:spPr>
          <a:xfrm flipV="1">
            <a:off x="3385804" y="4491756"/>
            <a:ext cx="0" cy="1099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BA382A-C4F4-AC13-1CE0-6DC089A1C53E}"/>
              </a:ext>
            </a:extLst>
          </p:cNvPr>
          <p:cNvCxnSpPr>
            <a:cxnSpLocks/>
            <a:stCxn id="4104" idx="0"/>
            <a:endCxn id="2050" idx="2"/>
          </p:cNvCxnSpPr>
          <p:nvPr/>
        </p:nvCxnSpPr>
        <p:spPr>
          <a:xfrm flipH="1" flipV="1">
            <a:off x="1934041" y="3360435"/>
            <a:ext cx="1451763" cy="663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438639-DECF-CC73-BD35-EA150AB7EA24}"/>
              </a:ext>
            </a:extLst>
          </p:cNvPr>
          <p:cNvCxnSpPr>
            <a:cxnSpLocks/>
            <a:stCxn id="4104" idx="0"/>
            <a:endCxn id="38" idx="2"/>
          </p:cNvCxnSpPr>
          <p:nvPr/>
        </p:nvCxnSpPr>
        <p:spPr>
          <a:xfrm flipV="1">
            <a:off x="3385804" y="3357321"/>
            <a:ext cx="1287847" cy="66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40156-F6E0-A58B-7980-FF1398ADE4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Maintenance Mode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</a:t>
            </a:r>
            <a:r>
              <a:rPr lang="en-US" dirty="0" err="1"/>
              <a:t>Hangfire</a:t>
            </a:r>
            <a:r>
              <a:rPr lang="en-US" dirty="0"/>
              <a:t>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SQL Data Sync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File Sync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Flip DNS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err="1"/>
              <a:t>Hangfire</a:t>
            </a:r>
            <a:r>
              <a:rPr lang="en-US" dirty="0"/>
              <a:t> (Azure)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maintenance mode (</a:t>
            </a:r>
            <a:r>
              <a:rPr lang="en-US" dirty="0" err="1"/>
              <a:t>CloudFlare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Smoke test/monitor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🍾🥂🥳</a:t>
            </a:r>
          </a:p>
        </p:txBody>
      </p:sp>
    </p:spTree>
    <p:extLst>
      <p:ext uri="{BB962C8B-B14F-4D97-AF65-F5344CB8AC3E}">
        <p14:creationId xmlns:p14="http://schemas.microsoft.com/office/powerpoint/2010/main" val="975540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A0A80D-7BB6-B390-141C-6A8F5AE6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Rollout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712AE-3BC2-0A87-3868-E8E4456A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CAB72-F223-48AC-C4EA-842F73E11FC3}"/>
              </a:ext>
            </a:extLst>
          </p:cNvPr>
          <p:cNvSpPr/>
          <p:nvPr/>
        </p:nvSpPr>
        <p:spPr>
          <a:xfrm>
            <a:off x="939452" y="1941534"/>
            <a:ext cx="6012493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4C706-31F3-3957-EB96-CCFFBD9F323C}"/>
              </a:ext>
            </a:extLst>
          </p:cNvPr>
          <p:cNvSpPr/>
          <p:nvPr/>
        </p:nvSpPr>
        <p:spPr>
          <a:xfrm>
            <a:off x="3581400" y="3554423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5FCEF-E64B-3166-E2C7-06B85E8D969D}"/>
              </a:ext>
            </a:extLst>
          </p:cNvPr>
          <p:cNvSpPr/>
          <p:nvPr/>
        </p:nvSpPr>
        <p:spPr>
          <a:xfrm>
            <a:off x="5074085" y="5167312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1863C-B9A0-7E8A-6F12-E76CC60A7B8A}"/>
              </a:ext>
            </a:extLst>
          </p:cNvPr>
          <p:cNvSpPr txBox="1"/>
          <p:nvPr/>
        </p:nvSpPr>
        <p:spPr>
          <a:xfrm>
            <a:off x="601248" y="4302691"/>
            <a:ext cx="3883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QA includes full regression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Fast-follow on Prod to prevent bottlenecks</a:t>
            </a:r>
          </a:p>
        </p:txBody>
      </p:sp>
    </p:spTree>
    <p:extLst>
      <p:ext uri="{BB962C8B-B14F-4D97-AF65-F5344CB8AC3E}">
        <p14:creationId xmlns:p14="http://schemas.microsoft.com/office/powerpoint/2010/main" val="275109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1351DA-0441-F918-0ED1-3CD6D251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85B37-D294-3A62-233F-C1703632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Prototype technologies before choosing</a:t>
            </a:r>
          </a:p>
          <a:p>
            <a:endParaRPr lang="en-US" dirty="0"/>
          </a:p>
          <a:p>
            <a:r>
              <a:rPr lang="en-US" dirty="0"/>
              <a:t>Don’t let perfect be the enemy of good</a:t>
            </a:r>
          </a:p>
          <a:p>
            <a:endParaRPr lang="en-US" dirty="0"/>
          </a:p>
          <a:p>
            <a:r>
              <a:rPr lang="en-US" dirty="0"/>
              <a:t>Resist “fixing” architecture</a:t>
            </a:r>
          </a:p>
          <a:p>
            <a:endParaRPr lang="en-US" dirty="0"/>
          </a:p>
          <a:p>
            <a:r>
              <a:rPr lang="en-US" dirty="0"/>
              <a:t>Be careful with infrastructure changes during rollout</a:t>
            </a:r>
          </a:p>
          <a:p>
            <a:endParaRPr lang="en-US" dirty="0"/>
          </a:p>
          <a:p>
            <a:r>
              <a:rPr lang="en-US" dirty="0"/>
              <a:t>If you’ve prepared, roll out should be boring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A721-A4D1-6AEB-288A-115B1E00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48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2753" y="3296510"/>
            <a:ext cx="10901732" cy="3674238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jimmybogard.com</a:t>
            </a:r>
          </a:p>
          <a:p>
            <a:endParaRPr lang="en-US" sz="3200" dirty="0"/>
          </a:p>
          <a:p>
            <a:r>
              <a:rPr lang="en-US" sz="3200" dirty="0"/>
              <a:t>github.com/jbogard/presentations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3048-9DC7-9D2F-C770-1309019B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42D8-1D83-9DB4-86F2-0363E9D7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Infrastructure</a:t>
            </a:r>
          </a:p>
          <a:p>
            <a:pPr lvl="1"/>
            <a:r>
              <a:rPr lang="en-US" dirty="0"/>
              <a:t>Application Hosts (Compute)</a:t>
            </a:r>
          </a:p>
          <a:p>
            <a:pPr lvl="1"/>
            <a:r>
              <a:rPr lang="en-US" dirty="0"/>
              <a:t>Storage (Databases, files, etc.)</a:t>
            </a:r>
          </a:p>
          <a:p>
            <a:pPr lvl="1"/>
            <a:r>
              <a:rPr lang="en-US" dirty="0"/>
              <a:t>Environments</a:t>
            </a:r>
          </a:p>
          <a:p>
            <a:r>
              <a:rPr lang="en-US" dirty="0"/>
              <a:t>Network Infrastructure</a:t>
            </a:r>
          </a:p>
          <a:p>
            <a:pPr lvl="1"/>
            <a:r>
              <a:rPr lang="en-US" dirty="0"/>
              <a:t>VLANs, VPNs, DNS, TLAs</a:t>
            </a:r>
          </a:p>
          <a:p>
            <a:r>
              <a:rPr lang="en-US" dirty="0"/>
              <a:t>Software Development Lifecycle</a:t>
            </a:r>
          </a:p>
          <a:p>
            <a:pPr lvl="1"/>
            <a:r>
              <a:rPr lang="en-US" dirty="0"/>
              <a:t>Tools used</a:t>
            </a:r>
          </a:p>
          <a:p>
            <a:pPr lvl="1"/>
            <a:r>
              <a:rPr lang="en-US" dirty="0"/>
              <a:t>Processes and gates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1FF9-269B-F2A9-0360-95971642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web applications</a:t>
            </a:r>
          </a:p>
          <a:p>
            <a:pPr lvl="1"/>
            <a:r>
              <a:rPr lang="en-US" dirty="0"/>
              <a:t>“Internal” Admin app</a:t>
            </a:r>
          </a:p>
          <a:p>
            <a:pPr lvl="1"/>
            <a:r>
              <a:rPr lang="en-US" dirty="0"/>
              <a:t>“External” Public app</a:t>
            </a:r>
          </a:p>
          <a:p>
            <a:pPr lvl="1"/>
            <a:r>
              <a:rPr lang="en-US" dirty="0"/>
              <a:t>ASP.NET 4.8 (also migrating to .NET 6)</a:t>
            </a:r>
          </a:p>
          <a:p>
            <a:pPr lvl="1"/>
            <a:r>
              <a:rPr lang="en-US" dirty="0"/>
              <a:t>Various middleware (</a:t>
            </a:r>
            <a:r>
              <a:rPr lang="en-US" dirty="0" err="1"/>
              <a:t>Hangfire</a:t>
            </a:r>
            <a:r>
              <a:rPr lang="en-US" dirty="0"/>
              <a:t>, </a:t>
            </a:r>
            <a:r>
              <a:rPr lang="en-US" dirty="0" err="1"/>
              <a:t>SignalR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0F883-AA91-07D0-B2D5-1EF3C525A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 application databases</a:t>
            </a:r>
          </a:p>
          <a:p>
            <a:pPr lvl="1"/>
            <a:r>
              <a:rPr lang="en-US" dirty="0"/>
              <a:t>Internal app communicates to both</a:t>
            </a:r>
          </a:p>
          <a:p>
            <a:pPr lvl="1"/>
            <a:r>
              <a:rPr lang="en-US" dirty="0"/>
              <a:t>External app communicates to one</a:t>
            </a:r>
          </a:p>
          <a:p>
            <a:pPr lvl="1"/>
            <a:r>
              <a:rPr lang="en-US" dirty="0"/>
              <a:t>SQL Server Agent used for some jobs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0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deployed environments</a:t>
            </a:r>
          </a:p>
          <a:p>
            <a:pPr lvl="1"/>
            <a:r>
              <a:rPr lang="en-US" dirty="0"/>
              <a:t>QA, Stage, Prod</a:t>
            </a:r>
          </a:p>
          <a:p>
            <a:pPr lvl="1"/>
            <a:r>
              <a:rPr lang="en-US" dirty="0"/>
              <a:t>Stage gates Prod</a:t>
            </a:r>
          </a:p>
          <a:p>
            <a:pPr lvl="1"/>
            <a:endParaRPr lang="en-US" dirty="0"/>
          </a:p>
          <a:p>
            <a:r>
              <a:rPr lang="en-US" dirty="0"/>
              <a:t>Incoming and outgoing integrations</a:t>
            </a:r>
          </a:p>
          <a:p>
            <a:pPr lvl="1"/>
            <a:r>
              <a:rPr lang="en-US" dirty="0"/>
              <a:t>Incoming web hooks</a:t>
            </a:r>
          </a:p>
          <a:p>
            <a:pPr lvl="1"/>
            <a:r>
              <a:rPr lang="en-US" dirty="0"/>
              <a:t>Various outgoing API calls</a:t>
            </a:r>
          </a:p>
          <a:p>
            <a:pPr lvl="1"/>
            <a:r>
              <a:rPr lang="en-US" dirty="0"/>
              <a:t>Varying security measures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2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833998" y="2212451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833998" y="3243950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823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3681099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7017180" y="1981750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8737262" y="1986087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228961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34883"/>
            <a:ext cx="1136253" cy="1863060"/>
          </a:xfrm>
          <a:prstGeom prst="bentConnector3">
            <a:avLst>
              <a:gd name="adj1" fmla="val 60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600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0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QA/Stage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955693" y="2079491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955693" y="2436700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9230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4018450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6871237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7717624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398693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84615"/>
            <a:ext cx="1136253" cy="1813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6140A-5AA4-788C-8B2F-0435145EC0FE}"/>
              </a:ext>
            </a:extLst>
          </p:cNvPr>
          <p:cNvSpPr/>
          <p:nvPr/>
        </p:nvSpPr>
        <p:spPr>
          <a:xfrm>
            <a:off x="3720737" y="1975466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482FC-F782-FE4C-7A12-65E5F044940F}"/>
              </a:ext>
            </a:extLst>
          </p:cNvPr>
          <p:cNvSpPr/>
          <p:nvPr/>
        </p:nvSpPr>
        <p:spPr>
          <a:xfrm>
            <a:off x="3955694" y="3340470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474B-CCF5-B4B4-F126-93ED54FA8E5E}"/>
              </a:ext>
            </a:extLst>
          </p:cNvPr>
          <p:cNvSpPr/>
          <p:nvPr/>
        </p:nvSpPr>
        <p:spPr>
          <a:xfrm>
            <a:off x="3955694" y="3697679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AC446-547A-C3A3-19B6-CD66D09F6E88}"/>
              </a:ext>
            </a:extLst>
          </p:cNvPr>
          <p:cNvSpPr/>
          <p:nvPr/>
        </p:nvSpPr>
        <p:spPr>
          <a:xfrm>
            <a:off x="3720738" y="3236445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57773-EF23-5E04-0B7A-F7F299EC5355}"/>
              </a:ext>
            </a:extLst>
          </p:cNvPr>
          <p:cNvSpPr/>
          <p:nvPr/>
        </p:nvSpPr>
        <p:spPr>
          <a:xfrm>
            <a:off x="6776314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8" name="Cylinder 16">
            <a:extLst>
              <a:ext uri="{FF2B5EF4-FFF2-40B4-BE49-F238E27FC236}">
                <a16:creationId xmlns:a16="http://schemas.microsoft.com/office/drawing/2014/main" id="{6D87D860-8866-1662-00B7-EF5F2B12BC66}"/>
              </a:ext>
            </a:extLst>
          </p:cNvPr>
          <p:cNvSpPr/>
          <p:nvPr/>
        </p:nvSpPr>
        <p:spPr>
          <a:xfrm>
            <a:off x="8791926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20" name="Cylinder 18">
            <a:extLst>
              <a:ext uri="{FF2B5EF4-FFF2-40B4-BE49-F238E27FC236}">
                <a16:creationId xmlns:a16="http://schemas.microsoft.com/office/drawing/2014/main" id="{10C75BAF-AFA4-91A1-7B71-E8D689F62B7E}"/>
              </a:ext>
            </a:extLst>
          </p:cNvPr>
          <p:cNvSpPr/>
          <p:nvPr/>
        </p:nvSpPr>
        <p:spPr>
          <a:xfrm>
            <a:off x="9638313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4F42F-5664-06E5-617D-179733049F63}"/>
              </a:ext>
            </a:extLst>
          </p:cNvPr>
          <p:cNvSpPr/>
          <p:nvPr/>
        </p:nvSpPr>
        <p:spPr>
          <a:xfrm>
            <a:off x="8697003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pic>
        <p:nvPicPr>
          <p:cNvPr id="33" name="Graphic 32" descr="Open folder with solid fill">
            <a:extLst>
              <a:ext uri="{FF2B5EF4-FFF2-40B4-BE49-F238E27FC236}">
                <a16:creationId xmlns:a16="http://schemas.microsoft.com/office/drawing/2014/main" id="{35290E8B-4788-5B50-513A-5A584473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1113" y="4539719"/>
            <a:ext cx="914400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0F3DAB-773A-1B73-59F8-0248DC5D90A6}"/>
              </a:ext>
            </a:extLst>
          </p:cNvPr>
          <p:cNvSpPr/>
          <p:nvPr/>
        </p:nvSpPr>
        <p:spPr>
          <a:xfrm>
            <a:off x="6776158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0B91F1-22D2-1C29-DEC0-C4F56F64BAA6}"/>
              </a:ext>
            </a:extLst>
          </p:cNvPr>
          <p:cNvSpPr/>
          <p:nvPr/>
        </p:nvSpPr>
        <p:spPr>
          <a:xfrm>
            <a:off x="8697003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07642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61397</TotalTime>
  <Words>1143</Words>
  <Application>Microsoft Macintosh PowerPoint</Application>
  <PresentationFormat>Widescreen</PresentationFormat>
  <Paragraphs>361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Google Sans</vt:lpstr>
      <vt:lpstr>Lucida Console</vt:lpstr>
      <vt:lpstr>Office Theme</vt:lpstr>
      <vt:lpstr>Tales from the Azure Migration Trenches</vt:lpstr>
      <vt:lpstr>“Greenfield cloud apps are all alike; every cloud migration is hard in its own way”</vt:lpstr>
      <vt:lpstr>Migration Strategy</vt:lpstr>
      <vt:lpstr>Phase 1: Assess</vt:lpstr>
      <vt:lpstr>Phase 1: Assess</vt:lpstr>
      <vt:lpstr>Application Survey</vt:lpstr>
      <vt:lpstr>Application Survey</vt:lpstr>
      <vt:lpstr>Production Server Infrastructure</vt:lpstr>
      <vt:lpstr>QA/Stage Server Infrastructure</vt:lpstr>
      <vt:lpstr>Networking Infrastructure</vt:lpstr>
      <vt:lpstr>SDLC (All on-prem)</vt:lpstr>
      <vt:lpstr>SDLC</vt:lpstr>
      <vt:lpstr>Phase 2: Design</vt:lpstr>
      <vt:lpstr>Guiding Principles</vt:lpstr>
      <vt:lpstr>SDLC Tooling</vt:lpstr>
      <vt:lpstr>Compute Resources</vt:lpstr>
      <vt:lpstr>Database Resources</vt:lpstr>
      <vt:lpstr>Azure SQL Migration Options</vt:lpstr>
      <vt:lpstr>Azure SQL Migration</vt:lpstr>
      <vt:lpstr>SQL Data Sync</vt:lpstr>
      <vt:lpstr>General Limitations</vt:lpstr>
      <vt:lpstr>Unsupported data types</vt:lpstr>
      <vt:lpstr>Limitations on service/DB dimensions</vt:lpstr>
      <vt:lpstr>Migration Process</vt:lpstr>
      <vt:lpstr>Initialize Schema</vt:lpstr>
      <vt:lpstr>Create Sync Group</vt:lpstr>
      <vt:lpstr>Local Sync Agent</vt:lpstr>
      <vt:lpstr>Local Sync Agent</vt:lpstr>
      <vt:lpstr>Local Sync Agent</vt:lpstr>
      <vt:lpstr>Configuring On-Prem DB</vt:lpstr>
      <vt:lpstr>Table Configuration</vt:lpstr>
      <vt:lpstr>SQL Data Sync - Demo</vt:lpstr>
      <vt:lpstr>Schema Update Process</vt:lpstr>
      <vt:lpstr>Files Migration</vt:lpstr>
      <vt:lpstr>Azure App Service Migration</vt:lpstr>
      <vt:lpstr>App Configuration Migration</vt:lpstr>
      <vt:lpstr>SignalR Migration</vt:lpstr>
      <vt:lpstr>SignalR Feature Toggle</vt:lpstr>
      <vt:lpstr>Azure Networking Infrastructure</vt:lpstr>
      <vt:lpstr>Azure Automation</vt:lpstr>
      <vt:lpstr>Prototyping</vt:lpstr>
      <vt:lpstr>Environment Release Timeline</vt:lpstr>
      <vt:lpstr>Phase 3: Go-live(s)</vt:lpstr>
      <vt:lpstr>Environment Cutover</vt:lpstr>
      <vt:lpstr>Environment Rollout</vt:lpstr>
      <vt:lpstr>Lessons Learned</vt:lpstr>
      <vt:lpstr>Tales from the Azure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247</cp:revision>
  <dcterms:created xsi:type="dcterms:W3CDTF">2014-12-03T11:14:03Z</dcterms:created>
  <dcterms:modified xsi:type="dcterms:W3CDTF">2023-08-30T13:48:47Z</dcterms:modified>
</cp:coreProperties>
</file>